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6"/>
  </p:notesMasterIdLst>
  <p:sldIdLst>
    <p:sldId id="256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35" autoAdjust="0"/>
    <p:restoredTop sz="94660"/>
  </p:normalViewPr>
  <p:slideViewPr>
    <p:cSldViewPr snapToGrid="0">
      <p:cViewPr>
        <p:scale>
          <a:sx n="90" d="100"/>
          <a:sy n="90" d="100"/>
        </p:scale>
        <p:origin x="-168" y="-41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72FC24-4226-456C-81B0-3519BAA8DC85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5D76B4-C9A3-445D-81C2-4F4CEC366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517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D76B4-C9A3-445D-81C2-4F4CEC3661D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529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46D5-4968-4BCD-AF23-078BABFD4840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6AD6-E534-4FE2-BDBB-EFA8AE7CC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042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46D5-4968-4BCD-AF23-078BABFD4840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6AD6-E534-4FE2-BDBB-EFA8AE7CC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195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46D5-4968-4BCD-AF23-078BABFD4840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6AD6-E534-4FE2-BDBB-EFA8AE7CC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814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46D5-4968-4BCD-AF23-078BABFD4840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6AD6-E534-4FE2-BDBB-EFA8AE7CC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77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46D5-4968-4BCD-AF23-078BABFD4840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6AD6-E534-4FE2-BDBB-EFA8AE7CC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981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46D5-4968-4BCD-AF23-078BABFD4840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6AD6-E534-4FE2-BDBB-EFA8AE7CC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88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46D5-4968-4BCD-AF23-078BABFD4840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6AD6-E534-4FE2-BDBB-EFA8AE7CC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670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46D5-4968-4BCD-AF23-078BABFD4840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6AD6-E534-4FE2-BDBB-EFA8AE7CC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644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46D5-4968-4BCD-AF23-078BABFD4840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6AD6-E534-4FE2-BDBB-EFA8AE7CC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023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46D5-4968-4BCD-AF23-078BABFD4840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6AD6-E534-4FE2-BDBB-EFA8AE7CC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066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46D5-4968-4BCD-AF23-078BABFD4840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6AD6-E534-4FE2-BDBB-EFA8AE7CC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693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4346D5-4968-4BCD-AF23-078BABFD4840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976AD6-E534-4FE2-BDBB-EFA8AE7CC2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800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8C5727-97A1-7A01-F423-B033730F49CB}"/>
              </a:ext>
            </a:extLst>
          </p:cNvPr>
          <p:cNvSpPr/>
          <p:nvPr/>
        </p:nvSpPr>
        <p:spPr>
          <a:xfrm>
            <a:off x="-121920" y="182880"/>
            <a:ext cx="7543800" cy="548640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latin typeface="NTFPreCursive" panose="03000400000000000000" pitchFamily="66" charset="0"/>
              </a:rPr>
              <a:t>    St Dennis Primary Academy - Assessment in </a:t>
            </a:r>
            <a:r>
              <a:rPr lang="en-US" sz="2000" b="1" dirty="0" smtClean="0">
                <a:latin typeface="NTFPreCursive" panose="03000400000000000000" pitchFamily="66" charset="0"/>
              </a:rPr>
              <a:t>Spanish</a:t>
            </a:r>
            <a:endParaRPr lang="en-GB" sz="2000" b="1" dirty="0">
              <a:latin typeface="NTFPreCursive" panose="03000400000000000000" pitchFamily="66" charset="0"/>
            </a:endParaRPr>
          </a:p>
        </p:txBody>
      </p:sp>
      <p:pic>
        <p:nvPicPr>
          <p:cNvPr id="5" name="Picture 4" descr="Purple Logo">
            <a:extLst>
              <a:ext uri="{FF2B5EF4-FFF2-40B4-BE49-F238E27FC236}">
                <a16:creationId xmlns:a16="http://schemas.microsoft.com/office/drawing/2014/main" id="{FCD3A1DB-CC41-8C58-98A7-B675C23032F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988" y="226888"/>
            <a:ext cx="603978" cy="4589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147B4FB-F431-7516-596F-0544D0337398}"/>
              </a:ext>
            </a:extLst>
          </p:cNvPr>
          <p:cNvSpPr/>
          <p:nvPr/>
        </p:nvSpPr>
        <p:spPr>
          <a:xfrm>
            <a:off x="171451" y="875197"/>
            <a:ext cx="5245100" cy="1811174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>
              <a:spcAft>
                <a:spcPts val="600"/>
              </a:spcAft>
            </a:pPr>
            <a:r>
              <a:rPr lang="en-US" sz="1100" b="1" dirty="0">
                <a:solidFill>
                  <a:schemeClr val="tx1"/>
                </a:solidFill>
                <a:latin typeface="NTFPreCursive" panose="03000400000000000000" pitchFamily="66" charset="0"/>
              </a:rPr>
              <a:t>At the beginning of a unit…</a:t>
            </a:r>
          </a:p>
          <a:p>
            <a:pPr fontAlgn="t">
              <a:spcAft>
                <a:spcPts val="600"/>
              </a:spcAft>
            </a:pPr>
            <a:r>
              <a:rPr lang="en-US" sz="1100" b="1" dirty="0">
                <a:solidFill>
                  <a:schemeClr val="tx1"/>
                </a:solidFill>
                <a:latin typeface="NTFPreCursive" panose="03000400000000000000" pitchFamily="66" charset="0"/>
              </a:rPr>
              <a:t>Memory Masters </a:t>
            </a:r>
            <a:r>
              <a:rPr lang="en-US" sz="1100" dirty="0">
                <a:solidFill>
                  <a:schemeClr val="tx1"/>
                </a:solidFill>
                <a:latin typeface="NTFPreCursive" panose="03000400000000000000" pitchFamily="66" charset="0"/>
              </a:rPr>
              <a:t>- </a:t>
            </a:r>
            <a:r>
              <a:rPr lang="en-US" sz="11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We plan for 'Memory Masters' at the beginning of every unit of learning to </a:t>
            </a:r>
            <a:r>
              <a:rPr lang="en-US" sz="1100" b="1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re</a:t>
            </a:r>
            <a:r>
              <a:rPr lang="en-US" sz="11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visit, </a:t>
            </a:r>
            <a:r>
              <a:rPr lang="en-US" sz="1100" b="1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re</a:t>
            </a:r>
            <a:r>
              <a:rPr lang="en-US" sz="11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call, </a:t>
            </a:r>
            <a:r>
              <a:rPr lang="en-US" sz="1100" b="1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re</a:t>
            </a:r>
            <a:r>
              <a:rPr lang="en-US" sz="11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vise, </a:t>
            </a:r>
            <a:r>
              <a:rPr lang="en-US" sz="1100" b="1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re</a:t>
            </a:r>
            <a:r>
              <a:rPr lang="en-US" sz="11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member, </a:t>
            </a:r>
            <a:r>
              <a:rPr lang="en-US" sz="1100" b="1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re</a:t>
            </a:r>
            <a:r>
              <a:rPr lang="en-US" sz="11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inforce, </a:t>
            </a:r>
            <a:r>
              <a:rPr lang="en-US" sz="1100" b="1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re</a:t>
            </a:r>
            <a:r>
              <a:rPr lang="en-US" sz="11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learn and </a:t>
            </a:r>
            <a:r>
              <a:rPr lang="en-US" sz="1100" b="1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re</a:t>
            </a:r>
            <a:r>
              <a:rPr lang="en-US" sz="11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flect upon previously taught content. This enables them to </a:t>
            </a:r>
            <a:r>
              <a:rPr lang="en-US" sz="1100" b="1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re</a:t>
            </a:r>
            <a:r>
              <a:rPr lang="en-US" sz="11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  <a:latin typeface="NTFPreCursive" panose="03000400000000000000" pitchFamily="66" charset="0"/>
              </a:rPr>
              <a:t>tain key knowledge across the whole curriculum to know more and remember more.</a:t>
            </a:r>
          </a:p>
          <a:p>
            <a:pPr fontAlgn="t">
              <a:spcAft>
                <a:spcPts val="600"/>
              </a:spcAft>
            </a:pPr>
            <a:r>
              <a:rPr lang="en-US" sz="110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We deliver and assess in a number of ways including, the use of </a:t>
            </a:r>
            <a:r>
              <a:rPr lang="en-US" sz="110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Socrative </a:t>
            </a:r>
            <a:r>
              <a:rPr lang="en-US" sz="110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quizzes based </a:t>
            </a:r>
            <a:r>
              <a:rPr lang="en-US" sz="110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on </a:t>
            </a:r>
            <a:r>
              <a:rPr lang="en-US" sz="110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understanding from </a:t>
            </a:r>
            <a:r>
              <a:rPr lang="en-US" sz="110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previous units, the use of sentence starters to ensure we elicit key critical knowledge or practical tasks to show what key skills have been </a:t>
            </a:r>
            <a:r>
              <a:rPr lang="en-US" sz="110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remembered. </a:t>
            </a:r>
            <a:r>
              <a:rPr lang="en-US" sz="110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The </a:t>
            </a:r>
            <a:r>
              <a:rPr lang="en-US" sz="110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Languages </a:t>
            </a:r>
            <a:r>
              <a:rPr lang="en-US" sz="110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Lead </a:t>
            </a:r>
            <a:r>
              <a:rPr lang="en-US" sz="110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has planned Memory Masters to ensure key </a:t>
            </a:r>
            <a:r>
              <a:rPr lang="en-US" sz="110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learning is recapped </a:t>
            </a:r>
            <a:r>
              <a:rPr lang="en-US" sz="110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in readiness to deepen knowledge and </a:t>
            </a:r>
            <a:r>
              <a:rPr lang="en-US" sz="110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understanding.</a:t>
            </a:r>
            <a:endParaRPr lang="en-US" sz="1100" b="0" i="0" dirty="0">
              <a:solidFill>
                <a:schemeClr val="tx1"/>
              </a:solidFill>
              <a:effectLst/>
              <a:highlight>
                <a:srgbClr val="FFFFFF"/>
              </a:highlight>
              <a:latin typeface="NTFPreCursive" panose="03000400000000000000" pitchFamily="66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D5D776B-4126-3D2A-4B34-E29D99EEE4C7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981" y="1604010"/>
            <a:ext cx="984469" cy="654050"/>
          </a:xfrm>
          <a:prstGeom prst="roundRect">
            <a:avLst>
              <a:gd name="adj" fmla="val 16667"/>
            </a:avLst>
          </a:prstGeom>
          <a:ln>
            <a:solidFill>
              <a:srgbClr val="7030A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0A49AA2-C255-1031-7AE3-6ABDD58D8C9D}"/>
              </a:ext>
            </a:extLst>
          </p:cNvPr>
          <p:cNvSpPr/>
          <p:nvPr/>
        </p:nvSpPr>
        <p:spPr>
          <a:xfrm>
            <a:off x="1312333" y="2808950"/>
            <a:ext cx="5384170" cy="3680412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>
              <a:spcAft>
                <a:spcPts val="600"/>
              </a:spcAft>
            </a:pPr>
            <a:endParaRPr lang="en-US" sz="1100" b="0" i="0" dirty="0">
              <a:solidFill>
                <a:schemeClr val="tx1"/>
              </a:solidFill>
              <a:effectLst/>
              <a:highlight>
                <a:srgbClr val="FFFFFF"/>
              </a:highlight>
              <a:latin typeface="NTFPreCursive" panose="03000400000000000000" pitchFamily="66" charset="0"/>
            </a:endParaRPr>
          </a:p>
          <a:p>
            <a:pPr fontAlgn="t">
              <a:spcAft>
                <a:spcPts val="600"/>
              </a:spcAft>
            </a:pPr>
            <a:endParaRPr lang="en-US" sz="1100" b="0" i="0" dirty="0">
              <a:solidFill>
                <a:schemeClr val="tx1"/>
              </a:solidFill>
              <a:effectLst/>
              <a:highlight>
                <a:srgbClr val="FFFFFF"/>
              </a:highlight>
              <a:latin typeface="NTFPreCursive" panose="03000400000000000000" pitchFamily="66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000F8AE-FE62-57D0-566E-68ECAE41428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"/>
          <a:stretch/>
        </p:blipFill>
        <p:spPr bwMode="auto">
          <a:xfrm>
            <a:off x="248917" y="3022081"/>
            <a:ext cx="980440" cy="432435"/>
          </a:xfrm>
          <a:prstGeom prst="roundRect">
            <a:avLst>
              <a:gd name="adj" fmla="val 16667"/>
            </a:avLst>
          </a:prstGeom>
          <a:ln>
            <a:solidFill>
              <a:srgbClr val="7030A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74B54F4-659C-E5F7-2DE1-A83D4B03749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9" r="5601" b="6435"/>
          <a:stretch/>
        </p:blipFill>
        <p:spPr bwMode="auto">
          <a:xfrm>
            <a:off x="387823" y="3576463"/>
            <a:ext cx="702627" cy="651215"/>
          </a:xfrm>
          <a:prstGeom prst="roundRect">
            <a:avLst>
              <a:gd name="adj" fmla="val 16667"/>
            </a:avLst>
          </a:prstGeom>
          <a:ln>
            <a:solidFill>
              <a:srgbClr val="7030A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239EBEC-E235-F314-3CB2-4DBD8DE67DC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88" y="4391327"/>
            <a:ext cx="929005" cy="459740"/>
          </a:xfrm>
          <a:prstGeom prst="roundRect">
            <a:avLst>
              <a:gd name="adj" fmla="val 16667"/>
            </a:avLst>
          </a:prstGeom>
          <a:ln>
            <a:solidFill>
              <a:srgbClr val="7030A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Picture 19" descr="Thinking Clipart - Clipart Suggest">
            <a:extLst>
              <a:ext uri="{FF2B5EF4-FFF2-40B4-BE49-F238E27FC236}">
                <a16:creationId xmlns:a16="http://schemas.microsoft.com/office/drawing/2014/main" id="{27DD7F56-92D5-F172-1D7F-214BC5F8442E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49" y="4901954"/>
            <a:ext cx="556577" cy="643966"/>
          </a:xfrm>
          <a:prstGeom prst="roundRect">
            <a:avLst>
              <a:gd name="adj" fmla="val 16667"/>
            </a:avLst>
          </a:prstGeom>
          <a:ln>
            <a:solidFill>
              <a:srgbClr val="7030A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1" name="Picture 2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42276876-2B37-EA76-D6AB-31DC9389E32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62" y="5618250"/>
            <a:ext cx="998855" cy="350520"/>
          </a:xfrm>
          <a:prstGeom prst="roundRect">
            <a:avLst>
              <a:gd name="adj" fmla="val 16667"/>
            </a:avLst>
          </a:prstGeom>
          <a:ln>
            <a:solidFill>
              <a:srgbClr val="7030A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2031DB9-3D63-FA5B-9D9D-0E2C4EF68950}"/>
              </a:ext>
            </a:extLst>
          </p:cNvPr>
          <p:cNvSpPr/>
          <p:nvPr/>
        </p:nvSpPr>
        <p:spPr>
          <a:xfrm>
            <a:off x="193514" y="6549046"/>
            <a:ext cx="4850668" cy="624116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>
              <a:spcAft>
                <a:spcPts val="600"/>
              </a:spcAft>
            </a:pPr>
            <a:r>
              <a:rPr lang="en-US" sz="1050" b="1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Throughout each unit…</a:t>
            </a:r>
          </a:p>
          <a:p>
            <a:pPr fontAlgn="t">
              <a:spcAft>
                <a:spcPts val="600"/>
              </a:spcAft>
            </a:pPr>
            <a:r>
              <a:rPr lang="en-US" sz="105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Language is recycled and built upon over time</a:t>
            </a:r>
            <a:r>
              <a:rPr lang="en-US" sz="105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. This language </a:t>
            </a:r>
            <a:r>
              <a:rPr lang="en-US" sz="105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is </a:t>
            </a:r>
            <a:r>
              <a:rPr lang="en-US" sz="105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used at the end of a </a:t>
            </a:r>
            <a:r>
              <a:rPr lang="en-US" sz="105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unit, as part of the assessment.</a:t>
            </a:r>
            <a:endParaRPr lang="en-US" sz="1050" dirty="0">
              <a:solidFill>
                <a:schemeClr val="tx1"/>
              </a:solidFill>
              <a:highlight>
                <a:srgbClr val="FFFFFF"/>
              </a:highlight>
              <a:latin typeface="NTFPreCursive" panose="03000400000000000000" pitchFamily="66" charset="0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07EC5B1E-DCE9-2D39-837D-2B7C1EB1598A}"/>
              </a:ext>
            </a:extLst>
          </p:cNvPr>
          <p:cNvSpPr/>
          <p:nvPr/>
        </p:nvSpPr>
        <p:spPr>
          <a:xfrm>
            <a:off x="171451" y="7266826"/>
            <a:ext cx="6524468" cy="784548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>
              <a:spcAft>
                <a:spcPts val="600"/>
              </a:spcAft>
            </a:pPr>
            <a:r>
              <a:rPr lang="en-US" sz="1050" b="1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At the end of the unit…</a:t>
            </a:r>
          </a:p>
          <a:p>
            <a:pPr fontAlgn="t">
              <a:spcAft>
                <a:spcPts val="600"/>
              </a:spcAft>
            </a:pPr>
            <a:r>
              <a:rPr lang="en-US" sz="105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Interactive </a:t>
            </a:r>
            <a:r>
              <a:rPr lang="en-US" sz="105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assessment activities such as </a:t>
            </a:r>
            <a:r>
              <a:rPr lang="en-US" sz="105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Socrative quizzes </a:t>
            </a:r>
            <a:r>
              <a:rPr lang="en-US" sz="105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and </a:t>
            </a:r>
            <a:r>
              <a:rPr lang="en-US" sz="105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games are carried out. Listening</a:t>
            </a:r>
            <a:r>
              <a:rPr lang="en-US" sz="105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, reading, </a:t>
            </a:r>
            <a:r>
              <a:rPr lang="en-US" sz="105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speaking and </a:t>
            </a:r>
            <a:r>
              <a:rPr lang="en-US" sz="105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writing tasks aligned with the unit's learning </a:t>
            </a:r>
            <a:r>
              <a:rPr lang="en-US" sz="105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objectives are completed. The self-marking </a:t>
            </a:r>
            <a:r>
              <a:rPr lang="en-US" sz="105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digital </a:t>
            </a:r>
            <a:r>
              <a:rPr lang="en-US" sz="105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assessments, on Language Angels, may also be used to provide </a:t>
            </a:r>
            <a:r>
              <a:rPr lang="en-US" sz="105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instant </a:t>
            </a:r>
            <a:r>
              <a:rPr lang="en-US" sz="105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feedback.</a:t>
            </a:r>
            <a:endParaRPr lang="en-US" sz="1050" dirty="0">
              <a:solidFill>
                <a:schemeClr val="tx1"/>
              </a:solidFill>
              <a:highlight>
                <a:srgbClr val="FFFFFF"/>
              </a:highlight>
              <a:latin typeface="NTFPreCursive" panose="03000400000000000000" pitchFamily="66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9F31B7D0-43AC-05D9-152D-C2BB989929A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19311" y="6549047"/>
            <a:ext cx="935619" cy="624116"/>
          </a:xfrm>
          <a:prstGeom prst="roundRect">
            <a:avLst>
              <a:gd name="adj" fmla="val 16667"/>
            </a:avLst>
          </a:prstGeom>
          <a:ln>
            <a:solidFill>
              <a:srgbClr val="7030A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FF03B129-2D77-75BF-5532-0D38FF86E8C8}"/>
              </a:ext>
            </a:extLst>
          </p:cNvPr>
          <p:cNvSpPr/>
          <p:nvPr/>
        </p:nvSpPr>
        <p:spPr>
          <a:xfrm>
            <a:off x="193514" y="8174176"/>
            <a:ext cx="5889474" cy="1079194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>
              <a:spcAft>
                <a:spcPts val="600"/>
              </a:spcAft>
            </a:pPr>
            <a:endParaRPr lang="en-US" sz="1050" b="1" dirty="0">
              <a:solidFill>
                <a:schemeClr val="tx1"/>
              </a:solidFill>
              <a:highlight>
                <a:srgbClr val="FFFFFF"/>
              </a:highlight>
              <a:latin typeface="NTFPreCursive" panose="03000400000000000000" pitchFamily="66" charset="0"/>
            </a:endParaRPr>
          </a:p>
          <a:p>
            <a:pPr fontAlgn="t">
              <a:spcAft>
                <a:spcPts val="600"/>
              </a:spcAft>
            </a:pPr>
            <a:r>
              <a:rPr lang="en-US" sz="1050" b="1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Retrieval…</a:t>
            </a:r>
          </a:p>
          <a:p>
            <a:pPr fontAlgn="t">
              <a:spcAft>
                <a:spcPts val="600"/>
              </a:spcAft>
            </a:pPr>
            <a:r>
              <a:rPr lang="en-US" sz="105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Concepts, knowledge and vocabulary identified on unit knowledge organisers are assessed at a distance through a range of retrieval techniques, including those from Kate Jone's Retrieval Practice </a:t>
            </a:r>
            <a:r>
              <a:rPr lang="en-US" sz="105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books</a:t>
            </a:r>
            <a:r>
              <a:rPr lang="en-US" sz="105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. The Language Angels children's games are a key part of retrieval practice, which is essential for helping pupils retain and recall vocabulary and structures over time. </a:t>
            </a:r>
            <a:r>
              <a:rPr lang="en-US" sz="105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During the half term where Spanish is not being taught, suggested </a:t>
            </a:r>
            <a:r>
              <a:rPr lang="en-US" sz="1050" dirty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games for each unit that support retrieval practice through matching, listening, sentence </a:t>
            </a:r>
            <a:r>
              <a:rPr lang="en-US" sz="1050" dirty="0" smtClean="0">
                <a:solidFill>
                  <a:schemeClr val="tx1"/>
                </a:solidFill>
                <a:highlight>
                  <a:srgbClr val="FFFFFF"/>
                </a:highlight>
                <a:latin typeface="NTFPreCursive" panose="03000400000000000000" pitchFamily="66" charset="0"/>
              </a:rPr>
              <a:t>building have been mapped out for each year group.</a:t>
            </a:r>
            <a:endParaRPr lang="en-US" sz="1050" dirty="0">
              <a:solidFill>
                <a:schemeClr val="tx1"/>
              </a:solidFill>
              <a:highlight>
                <a:srgbClr val="FFFFFF"/>
              </a:highlight>
              <a:latin typeface="NTFPreCursive" panose="03000400000000000000" pitchFamily="66" charset="0"/>
            </a:endParaRPr>
          </a:p>
          <a:p>
            <a:pPr fontAlgn="t">
              <a:spcAft>
                <a:spcPts val="600"/>
              </a:spcAft>
            </a:pPr>
            <a:endParaRPr lang="en-US" sz="1050" dirty="0">
              <a:solidFill>
                <a:schemeClr val="tx1"/>
              </a:solidFill>
              <a:highlight>
                <a:srgbClr val="FFFFFF"/>
              </a:highlight>
              <a:latin typeface="NTFPreCursive" panose="03000400000000000000" pitchFamily="66" charset="0"/>
            </a:endParaRPr>
          </a:p>
        </p:txBody>
      </p:sp>
      <p:sp>
        <p:nvSpPr>
          <p:cNvPr id="36" name="AutoShape 6">
            <a:extLst>
              <a:ext uri="{FF2B5EF4-FFF2-40B4-BE49-F238E27FC236}">
                <a16:creationId xmlns:a16="http://schemas.microsoft.com/office/drawing/2014/main" id="{27BCAE4C-4434-4D43-DCAB-6B8F6379CD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4800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8" name="Picture 37" descr="A black and white symbol of a head with a gear in it&#10;&#10;Description automatically generated">
            <a:extLst>
              <a:ext uri="{FF2B5EF4-FFF2-40B4-BE49-F238E27FC236}">
                <a16:creationId xmlns:a16="http://schemas.microsoft.com/office/drawing/2014/main" id="{0D29187B-7C64-A314-B517-27E2D55C99BD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930" y="8364336"/>
            <a:ext cx="570053" cy="657237"/>
          </a:xfrm>
          <a:prstGeom prst="roundRect">
            <a:avLst>
              <a:gd name="adj" fmla="val 16667"/>
            </a:avLst>
          </a:prstGeom>
          <a:ln>
            <a:solidFill>
              <a:srgbClr val="7030A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057EC2BA-0625-161D-6EFD-654B86EB0F8D}"/>
              </a:ext>
            </a:extLst>
          </p:cNvPr>
          <p:cNvSpPr/>
          <p:nvPr/>
        </p:nvSpPr>
        <p:spPr>
          <a:xfrm>
            <a:off x="-342900" y="9681681"/>
            <a:ext cx="7543800" cy="153485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000" b="1" dirty="0">
              <a:latin typeface="NTFPreCursive" panose="03000400000000000000" pitchFamily="66" charset="0"/>
            </a:endParaRPr>
          </a:p>
        </p:txBody>
      </p:sp>
      <p:pic>
        <p:nvPicPr>
          <p:cNvPr id="22" name="Picture 21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319" y="258224"/>
            <a:ext cx="495300" cy="39624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05693" y="2903057"/>
            <a:ext cx="4997450" cy="352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>
              <a:spcAft>
                <a:spcPts val="600"/>
              </a:spcAft>
            </a:pPr>
            <a:r>
              <a:rPr lang="en-US" sz="1100" b="1" dirty="0" smtClean="0">
                <a:highlight>
                  <a:srgbClr val="FFFFFF"/>
                </a:highlight>
                <a:latin typeface="NTFPreCursive" panose="03000400000000000000" pitchFamily="66" charset="0"/>
              </a:rPr>
              <a:t>In </a:t>
            </a:r>
            <a:r>
              <a:rPr lang="en-US" sz="1100" b="1" dirty="0">
                <a:highlight>
                  <a:srgbClr val="FFFFFF"/>
                </a:highlight>
                <a:latin typeface="NTFPreCursive" panose="03000400000000000000" pitchFamily="66" charset="0"/>
              </a:rPr>
              <a:t>every lesson…</a:t>
            </a:r>
          </a:p>
          <a:p>
            <a:pPr fontAlgn="t">
              <a:spcAft>
                <a:spcPts val="600"/>
              </a:spcAft>
            </a:pPr>
            <a:r>
              <a:rPr lang="en-US" sz="1100" b="1" dirty="0">
                <a:highlight>
                  <a:srgbClr val="FFFFFF"/>
                </a:highlight>
                <a:latin typeface="NTFPreCursive" panose="03000400000000000000" pitchFamily="66" charset="0"/>
              </a:rPr>
              <a:t>Feedback to feedforward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– At the beginning of lesson, there is a feedback and feedforward </a:t>
            </a:r>
            <a:r>
              <a:rPr lang="en-US" sz="1100" dirty="0" smtClean="0">
                <a:highlight>
                  <a:srgbClr val="FFFFFF"/>
                </a:highlight>
                <a:latin typeface="NTFPreCursive" panose="03000400000000000000" pitchFamily="66" charset="0"/>
              </a:rPr>
              <a:t>element,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to revisit previous vocabulary or grammar within the unit, in readiness to build connections.</a:t>
            </a:r>
          </a:p>
          <a:p>
            <a:pPr fontAlgn="t">
              <a:spcAft>
                <a:spcPts val="600"/>
              </a:spcAft>
            </a:pPr>
            <a:r>
              <a:rPr lang="en-US" sz="1100" b="1" dirty="0">
                <a:highlight>
                  <a:srgbClr val="FFFFFF"/>
                </a:highlight>
                <a:latin typeface="NTFPreCursive" panose="03000400000000000000" pitchFamily="66" charset="0"/>
              </a:rPr>
              <a:t>New Learning and Guided Practice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– New vocabulary or grammar is introduced and delivered through the Language Angels slides, audio clips and visuals.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It is explained that these will be learnt through </a:t>
            </a:r>
            <a:r>
              <a:rPr lang="en-US" sz="1100" dirty="0" smtClean="0">
                <a:highlight>
                  <a:srgbClr val="FFFFFF"/>
                </a:highlight>
                <a:latin typeface="NTFPreCursive" panose="03000400000000000000" pitchFamily="66" charset="0"/>
              </a:rPr>
              <a:t>the skills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of a linguist.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Emphasis is on listening and repeating with the correct pronunciation.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Assessment of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understanding through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questioning and discussion ensure </a:t>
            </a:r>
            <a:r>
              <a:rPr lang="en-US" sz="1100" dirty="0" smtClean="0">
                <a:highlight>
                  <a:srgbClr val="FFFFFF"/>
                </a:highlight>
                <a:latin typeface="NTFPreCursive" panose="03000400000000000000" pitchFamily="66" charset="0"/>
              </a:rPr>
              <a:t>comprehension.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The Walkthru questioning techniques are </a:t>
            </a:r>
            <a:r>
              <a:rPr lang="en-US" sz="1100" dirty="0" smtClean="0">
                <a:highlight>
                  <a:srgbClr val="FFFFFF"/>
                </a:highlight>
                <a:latin typeface="NTFPreCursive" panose="03000400000000000000" pitchFamily="66" charset="0"/>
              </a:rPr>
              <a:t>used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e.g. </a:t>
            </a:r>
            <a:r>
              <a:rPr lang="en-US" sz="1100" i="1" dirty="0">
                <a:highlight>
                  <a:srgbClr val="FFFFFF"/>
                </a:highlight>
                <a:latin typeface="NTFPreCursive" panose="03000400000000000000" pitchFamily="66" charset="0"/>
              </a:rPr>
              <a:t>probing questions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, </a:t>
            </a:r>
            <a:r>
              <a:rPr lang="en-US" sz="1100" i="1" dirty="0">
                <a:highlight>
                  <a:srgbClr val="FFFFFF"/>
                </a:highlight>
                <a:latin typeface="NTFPreCursive" panose="03000400000000000000" pitchFamily="66" charset="0"/>
              </a:rPr>
              <a:t>think, pair, share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, </a:t>
            </a:r>
            <a:r>
              <a:rPr lang="en-US" sz="1100" i="1" dirty="0">
                <a:highlight>
                  <a:srgbClr val="FFFFFF"/>
                </a:highlight>
                <a:latin typeface="NTFPreCursive" panose="03000400000000000000" pitchFamily="66" charset="0"/>
              </a:rPr>
              <a:t>show me boards </a:t>
            </a:r>
            <a:r>
              <a:rPr lang="en-US" sz="1100" dirty="0" smtClean="0">
                <a:highlight>
                  <a:srgbClr val="FFFFFF"/>
                </a:highlight>
                <a:latin typeface="NTFPreCursive" panose="03000400000000000000" pitchFamily="66" charset="0"/>
              </a:rPr>
              <a:t>and </a:t>
            </a:r>
            <a:r>
              <a:rPr lang="en-US" sz="1100" i="1" dirty="0">
                <a:highlight>
                  <a:srgbClr val="FFFFFF"/>
                </a:highlight>
                <a:latin typeface="NTFPreCursive" panose="03000400000000000000" pitchFamily="66" charset="0"/>
              </a:rPr>
              <a:t>cold calling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. </a:t>
            </a:r>
          </a:p>
          <a:p>
            <a:pPr fontAlgn="t">
              <a:spcAft>
                <a:spcPts val="600"/>
              </a:spcAft>
            </a:pPr>
            <a:r>
              <a:rPr lang="en-US" sz="1100" b="1" dirty="0">
                <a:highlight>
                  <a:srgbClr val="FFFFFF"/>
                </a:highlight>
                <a:latin typeface="NTFPreCursive" panose="03000400000000000000" pitchFamily="66" charset="0"/>
              </a:rPr>
              <a:t>Independent Practice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– Following modelling, children have the opportunity to engage in a range of </a:t>
            </a:r>
            <a:r>
              <a:rPr lang="en-US" sz="1100" dirty="0" smtClean="0">
                <a:highlight>
                  <a:srgbClr val="FFFFFF"/>
                </a:highlight>
                <a:latin typeface="NTFPreCursive" panose="03000400000000000000" pitchFamily="66" charset="0"/>
              </a:rPr>
              <a:t>structured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activities such as: matching games, sentence building or speaking in pairs or groups. The children use a digital </a:t>
            </a:r>
            <a:r>
              <a:rPr lang="en-US" sz="1100" dirty="0" smtClean="0">
                <a:highlight>
                  <a:srgbClr val="FFFFFF"/>
                </a:highlight>
                <a:latin typeface="NTFPreCursive" panose="03000400000000000000" pitchFamily="66" charset="0"/>
              </a:rPr>
              <a:t>folder, on their iPads,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to record any work. This method is deliberately chosen to allow voice recordings of role-play and videos of mini presentations to capture the audio element of </a:t>
            </a:r>
            <a:r>
              <a:rPr lang="en-US" sz="1100" dirty="0" smtClean="0">
                <a:highlight>
                  <a:srgbClr val="FFFFFF"/>
                </a:highlight>
                <a:latin typeface="NTFPreCursive" panose="03000400000000000000" pitchFamily="66" charset="0"/>
              </a:rPr>
              <a:t>language. Some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short writing tasks may also </a:t>
            </a:r>
            <a:r>
              <a:rPr lang="en-US" sz="1100" dirty="0" smtClean="0">
                <a:highlight>
                  <a:srgbClr val="FFFFFF"/>
                </a:highlight>
                <a:latin typeface="NTFPreCursive" panose="03000400000000000000" pitchFamily="66" charset="0"/>
              </a:rPr>
              <a:t>be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seen, again recorded on </a:t>
            </a:r>
            <a:r>
              <a:rPr lang="en-US" sz="1100" dirty="0" smtClean="0">
                <a:highlight>
                  <a:srgbClr val="FFFFFF"/>
                </a:highlight>
                <a:latin typeface="NTFPreCursive" panose="03000400000000000000" pitchFamily="66" charset="0"/>
              </a:rPr>
              <a:t>individual digital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devices.</a:t>
            </a:r>
          </a:p>
          <a:p>
            <a:pPr fontAlgn="t">
              <a:spcAft>
                <a:spcPts val="600"/>
              </a:spcAft>
            </a:pPr>
            <a:r>
              <a:rPr lang="en-US" sz="1100" b="1" dirty="0">
                <a:highlight>
                  <a:srgbClr val="FFFFFF"/>
                </a:highlight>
                <a:latin typeface="NTFPreCursive" panose="03000400000000000000" pitchFamily="66" charset="0"/>
              </a:rPr>
              <a:t>Think Deeper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– An extra challenge may be set, to enable children to access a deeper knowledge and understanding of the taught </a:t>
            </a:r>
            <a:r>
              <a:rPr lang="en-US" sz="1100" dirty="0" smtClean="0">
                <a:highlight>
                  <a:srgbClr val="FFFFFF"/>
                </a:highlight>
                <a:latin typeface="NTFPreCursive" panose="03000400000000000000" pitchFamily="66" charset="0"/>
              </a:rPr>
              <a:t>vocabulary or grammar.</a:t>
            </a:r>
            <a:endParaRPr lang="en-US" sz="1100" dirty="0">
              <a:highlight>
                <a:srgbClr val="FFFFFF"/>
              </a:highlight>
              <a:latin typeface="NTFPreCursive" panose="03000400000000000000" pitchFamily="66" charset="0"/>
            </a:endParaRPr>
          </a:p>
          <a:p>
            <a:pPr fontAlgn="t">
              <a:spcAft>
                <a:spcPts val="600"/>
              </a:spcAft>
            </a:pPr>
            <a:r>
              <a:rPr lang="en-US" sz="1100" b="1" dirty="0">
                <a:highlight>
                  <a:srgbClr val="FFFFFF"/>
                </a:highlight>
                <a:latin typeface="NTFPreCursive" panose="03000400000000000000" pitchFamily="66" charset="0"/>
              </a:rPr>
              <a:t>Let’s Reflect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– The learning objective and success criteria are revisited to ensure children know what they have learnt. </a:t>
            </a:r>
            <a:r>
              <a:rPr lang="en-US" sz="1100" dirty="0" smtClean="0">
                <a:highlight>
                  <a:srgbClr val="FFFFFF"/>
                </a:highlight>
                <a:latin typeface="NTFPreCursive" panose="03000400000000000000" pitchFamily="66" charset="0"/>
              </a:rPr>
              <a:t>Self-assessment </a:t>
            </a:r>
            <a:r>
              <a:rPr lang="en-US" sz="1100" dirty="0">
                <a:highlight>
                  <a:srgbClr val="FFFFFF"/>
                </a:highlight>
                <a:latin typeface="NTFPreCursive" panose="03000400000000000000" pitchFamily="66" charset="0"/>
              </a:rPr>
              <a:t>is encouraged.</a:t>
            </a:r>
          </a:p>
        </p:txBody>
      </p:sp>
    </p:spTree>
    <p:extLst>
      <p:ext uri="{BB962C8B-B14F-4D97-AF65-F5344CB8AC3E}">
        <p14:creationId xmlns:p14="http://schemas.microsoft.com/office/powerpoint/2010/main" val="35678162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0D5E92E25F8794AB0B046394631182D" ma:contentTypeVersion="21" ma:contentTypeDescription="Create a new document." ma:contentTypeScope="" ma:versionID="6ec9d64bc781d36e5faf5fa6f089b222">
  <xsd:schema xmlns:xsd="http://www.w3.org/2001/XMLSchema" xmlns:xs="http://www.w3.org/2001/XMLSchema" xmlns:p="http://schemas.microsoft.com/office/2006/metadata/properties" xmlns:ns2="91b2330b-80cc-4d77-bca6-474b5ea69834" xmlns:ns3="d1f15bda-d98e-4690-af8c-37db8c873206" targetNamespace="http://schemas.microsoft.com/office/2006/metadata/properties" ma:root="true" ma:fieldsID="2aee4b3c7ba47e2576d67edd22b2c3b6" ns2:_="" ns3:_="">
    <xsd:import namespace="91b2330b-80cc-4d77-bca6-474b5ea69834"/>
    <xsd:import namespace="d1f15bda-d98e-4690-af8c-37db8c873206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Version" minOccurs="0"/>
                <xsd:element ref="ns2:MigrationWizIdPermissionLevels" minOccurs="0"/>
                <xsd:element ref="ns2:MigrationWizIdDocumentLibraryPermissions" minOccurs="0"/>
                <xsd:element ref="ns2:MigrationWizIdSecurityGroup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b2330b-80cc-4d77-bca6-474b5ea69834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Version" ma:index="10" nillable="true" ma:displayName="MigrationWizIdVersion" ma:internalName="MigrationWizIdVersion">
      <xsd:simpleType>
        <xsd:restriction base="dms:Text"/>
      </xsd:simpleType>
    </xsd:element>
    <xsd:element name="MigrationWizIdPermissionLevels" ma:index="11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2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3" nillable="true" ma:displayName="MigrationWizIdSecurityGroups" ma:internalName="MigrationWizIdSecurityGroups">
      <xsd:simpleType>
        <xsd:restriction base="dms:Text"/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98988f5-c81b-47f9-8fc3-f9742a99b88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f15bda-d98e-4690-af8c-37db8c873206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227df529-0fd2-496e-952b-6295ec3cc021}" ma:internalName="TaxCatchAll" ma:showField="CatchAllData" ma:web="d1f15bda-d98e-4690-af8c-37db8c87320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1b2330b-80cc-4d77-bca6-474b5ea69834">
      <Terms xmlns="http://schemas.microsoft.com/office/infopath/2007/PartnerControls"/>
    </lcf76f155ced4ddcb4097134ff3c332f>
    <MigrationWizIdDocumentLibraryPermissions xmlns="91b2330b-80cc-4d77-bca6-474b5ea69834" xsi:nil="true"/>
    <MigrationWizIdSecurityGroups xmlns="91b2330b-80cc-4d77-bca6-474b5ea69834" xsi:nil="true"/>
    <TaxCatchAll xmlns="d1f15bda-d98e-4690-af8c-37db8c873206" xsi:nil="true"/>
    <MigrationWizIdVersion xmlns="91b2330b-80cc-4d77-bca6-474b5ea69834" xsi:nil="true"/>
    <MigrationWizIdPermissionLevels xmlns="91b2330b-80cc-4d77-bca6-474b5ea69834" xsi:nil="true"/>
    <MigrationWizId xmlns="91b2330b-80cc-4d77-bca6-474b5ea69834" xsi:nil="true"/>
    <MigrationWizIdPermissions xmlns="91b2330b-80cc-4d77-bca6-474b5ea6983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93936BC-EB48-42FB-B71C-7820F87DA3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1b2330b-80cc-4d77-bca6-474b5ea69834"/>
    <ds:schemaRef ds:uri="d1f15bda-d98e-4690-af8c-37db8c8732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72F3C7-4A6B-4E29-A242-C3236F74C970}">
  <ds:schemaRefs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d1f15bda-d98e-4690-af8c-37db8c873206"/>
    <ds:schemaRef ds:uri="http://schemas.microsoft.com/office/2006/documentManagement/types"/>
    <ds:schemaRef ds:uri="91b2330b-80cc-4d77-bca6-474b5ea6983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E1D2654-A83A-413A-BA7D-BE4303CEFBC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302</TotalTime>
  <Words>480</Words>
  <Application>Microsoft Office PowerPoint</Application>
  <PresentationFormat>A4 Paper (210x297 mm)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NTFPreCursive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 Dennis - Headteacher</dc:creator>
  <cp:lastModifiedBy>Rachael Nash</cp:lastModifiedBy>
  <cp:revision>12</cp:revision>
  <dcterms:created xsi:type="dcterms:W3CDTF">2024-06-19T18:51:02Z</dcterms:created>
  <dcterms:modified xsi:type="dcterms:W3CDTF">2025-07-17T19:06:58Z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0x01010040D5E92E25F8794AB0B046394631182D</vt:lpwstr>
  </property>
  <property fmtid="{D5CDD505-2E9C-101B-9397-08002B2CF9AE}" pid="3" name="MediaServiceImageTags">
    <vt:lpwstr/>
  </property>
</Properties>
</file>